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sldIdLst>
    <p:sldId id="256" r:id="rId2"/>
    <p:sldId id="284" r:id="rId3"/>
    <p:sldId id="328" r:id="rId4"/>
    <p:sldId id="324" r:id="rId5"/>
    <p:sldId id="329" r:id="rId6"/>
    <p:sldId id="332" r:id="rId7"/>
    <p:sldId id="333" r:id="rId8"/>
    <p:sldId id="334" r:id="rId9"/>
    <p:sldId id="335" r:id="rId10"/>
    <p:sldId id="336" r:id="rId11"/>
  </p:sldIdLst>
  <p:sldSz cx="12192000" cy="6858000"/>
  <p:notesSz cx="6858000" cy="9144000"/>
  <p:embeddedFontLst>
    <p:embeddedFont>
      <p:font typeface="Century Gothic" panose="020B0502020202020204" pitchFamily="34" charset="0"/>
      <p:regular r:id="rId12"/>
      <p:bold r:id="rId13"/>
      <p:italic r:id="rId14"/>
      <p:boldItalic r:id="rId1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D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199"/>
    <p:restoredTop sz="94721"/>
  </p:normalViewPr>
  <p:slideViewPr>
    <p:cSldViewPr snapToGrid="0">
      <p:cViewPr varScale="1">
        <p:scale>
          <a:sx n="81" d="100"/>
          <a:sy n="81" d="100"/>
        </p:scale>
        <p:origin x="192" y="7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AC46B8-B508-A84D-AFB0-77701B25376D}" type="datetimeFigureOut">
              <a:rPr lang="en-US" smtClean="0"/>
              <a:t>1/25/24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1473982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AC46B8-B508-A84D-AFB0-77701B25376D}" type="datetimeFigureOut">
              <a:rPr lang="en-US" smtClean="0"/>
              <a:t>1/25/24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3320748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AC46B8-B508-A84D-AFB0-77701B25376D}" type="datetimeFigureOut">
              <a:rPr lang="en-US" smtClean="0"/>
              <a:t>1/25/24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1574738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AC46B8-B508-A84D-AFB0-77701B25376D}" type="datetimeFigureOut">
              <a:rPr lang="en-US" smtClean="0"/>
              <a:t>1/25/24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4145591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AC46B8-B508-A84D-AFB0-77701B25376D}" type="datetimeFigureOut">
              <a:rPr lang="en-US" smtClean="0"/>
              <a:t>1/25/24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844107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AC46B8-B508-A84D-AFB0-77701B25376D}" type="datetimeFigureOut">
              <a:rPr lang="en-US" smtClean="0"/>
              <a:t>1/25/24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129992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AC46B8-B508-A84D-AFB0-77701B25376D}" type="datetimeFigureOut">
              <a:rPr lang="en-US" smtClean="0"/>
              <a:t>1/25/24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2136585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AC46B8-B508-A84D-AFB0-77701B25376D}" type="datetimeFigureOut">
              <a:rPr lang="en-US" smtClean="0"/>
              <a:t>1/25/24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4175470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AC46B8-B508-A84D-AFB0-77701B25376D}" type="datetimeFigureOut">
              <a:rPr lang="en-US" smtClean="0"/>
              <a:t>1/25/24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1949462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AC46B8-B508-A84D-AFB0-77701B25376D}" type="datetimeFigureOut">
              <a:rPr lang="en-US" smtClean="0"/>
              <a:t>1/25/24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3151257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AC46B8-B508-A84D-AFB0-77701B25376D}" type="datetimeFigureOut">
              <a:rPr lang="en-US" smtClean="0"/>
              <a:t>1/25/24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117166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AC46B8-B508-A84D-AFB0-77701B25376D}" type="datetimeFigureOut">
              <a:rPr lang="en-US" smtClean="0"/>
              <a:t>1/25/24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891B74-8CED-E349-B247-319AFCE6CE7D}" type="slidenum">
              <a:rPr lang="en-US" smtClean="0"/>
              <a:t>‹#›</a:t>
            </a:fld>
            <a:endParaRPr lang="en-US"/>
          </a:p>
        </p:txBody>
      </p:sp>
    </p:spTree>
    <p:extLst>
      <p:ext uri="{BB962C8B-B14F-4D97-AF65-F5344CB8AC3E}">
        <p14:creationId xmlns:p14="http://schemas.microsoft.com/office/powerpoint/2010/main" val="12283483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ountain with clouds and text&#10;&#10;Description automatically generated">
            <a:extLst>
              <a:ext uri="{FF2B5EF4-FFF2-40B4-BE49-F238E27FC236}">
                <a16:creationId xmlns:a16="http://schemas.microsoft.com/office/drawing/2014/main" id="{F48CBD87-15D4-ADE9-E202-1EFAE90F1347}"/>
              </a:ext>
            </a:extLst>
          </p:cNvPr>
          <p:cNvPicPr>
            <a:picLocks noChangeAspect="1"/>
          </p:cNvPicPr>
          <p:nvPr/>
        </p:nvPicPr>
        <p:blipFill>
          <a:blip r:embed="rId2"/>
          <a:stretch>
            <a:fillRect/>
          </a:stretch>
        </p:blipFill>
        <p:spPr>
          <a:xfrm>
            <a:off x="0" y="0"/>
            <a:ext cx="12192000" cy="6858000"/>
          </a:xfrm>
          <a:prstGeom prst="rect">
            <a:avLst/>
          </a:prstGeom>
        </p:spPr>
      </p:pic>
      <p:pic>
        <p:nvPicPr>
          <p:cNvPr id="7" name="Picture 6" descr="A qr code on a white background&#10;&#10;Description automatically generated">
            <a:extLst>
              <a:ext uri="{FF2B5EF4-FFF2-40B4-BE49-F238E27FC236}">
                <a16:creationId xmlns:a16="http://schemas.microsoft.com/office/drawing/2014/main" id="{73EB89B0-193A-33E6-8F9B-5633A92938F6}"/>
              </a:ext>
            </a:extLst>
          </p:cNvPr>
          <p:cNvPicPr>
            <a:picLocks noChangeAspect="1"/>
          </p:cNvPicPr>
          <p:nvPr/>
        </p:nvPicPr>
        <p:blipFill>
          <a:blip r:embed="rId3"/>
          <a:stretch>
            <a:fillRect/>
          </a:stretch>
        </p:blipFill>
        <p:spPr>
          <a:xfrm>
            <a:off x="10128076" y="4794076"/>
            <a:ext cx="2063924" cy="2063924"/>
          </a:xfrm>
          <a:prstGeom prst="rect">
            <a:avLst/>
          </a:prstGeom>
        </p:spPr>
      </p:pic>
      <p:sp>
        <p:nvSpPr>
          <p:cNvPr id="2" name="TextBox 1">
            <a:extLst>
              <a:ext uri="{FF2B5EF4-FFF2-40B4-BE49-F238E27FC236}">
                <a16:creationId xmlns:a16="http://schemas.microsoft.com/office/drawing/2014/main" id="{4591C07F-232E-2D20-2FB5-C2CF59EB5E1B}"/>
              </a:ext>
            </a:extLst>
          </p:cNvPr>
          <p:cNvSpPr txBox="1"/>
          <p:nvPr/>
        </p:nvSpPr>
        <p:spPr>
          <a:xfrm>
            <a:off x="0" y="5192486"/>
            <a:ext cx="10224655" cy="1508105"/>
          </a:xfrm>
          <a:prstGeom prst="rect">
            <a:avLst/>
          </a:prstGeom>
          <a:noFill/>
        </p:spPr>
        <p:txBody>
          <a:bodyPr wrap="square" rtlCol="0">
            <a:spAutoFit/>
          </a:bodyPr>
          <a:lstStyle/>
          <a:p>
            <a:pPr algn="ctr"/>
            <a:r>
              <a:rPr lang="en-US" sz="4400" b="1" dirty="0">
                <a:effectLst>
                  <a:outerShdw blurRad="50800" dist="38100" dir="2700000" algn="tl" rotWithShape="0">
                    <a:prstClr val="black">
                      <a:alpha val="40000"/>
                    </a:prstClr>
                  </a:outerShdw>
                </a:effectLst>
                <a:latin typeface="Century Gothic" panose="020B0502020202020204" pitchFamily="34" charset="0"/>
              </a:rPr>
              <a:t>TURNING THE WORLD UPSIDE DOWN</a:t>
            </a:r>
          </a:p>
          <a:p>
            <a:pPr algn="ctr"/>
            <a:r>
              <a:rPr lang="en-US" sz="4800" b="1" dirty="0">
                <a:effectLst>
                  <a:outerShdw blurRad="50800" dist="38100" dir="2700000" algn="tl" rotWithShape="0">
                    <a:prstClr val="black">
                      <a:alpha val="40000"/>
                    </a:prstClr>
                  </a:outerShdw>
                </a:effectLst>
                <a:latin typeface="Century Gothic" panose="020B0502020202020204" pitchFamily="34" charset="0"/>
              </a:rPr>
              <a:t>ACTS 17</a:t>
            </a:r>
          </a:p>
        </p:txBody>
      </p:sp>
    </p:spTree>
    <p:extLst>
      <p:ext uri="{BB962C8B-B14F-4D97-AF65-F5344CB8AC3E}">
        <p14:creationId xmlns:p14="http://schemas.microsoft.com/office/powerpoint/2010/main" val="2814115256"/>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0F6EF-169B-C3AB-6FED-8799816E919A}"/>
            </a:ext>
          </a:extLst>
        </p:cNvPr>
        <p:cNvGrpSpPr/>
        <p:nvPr/>
      </p:nvGrpSpPr>
      <p:grpSpPr>
        <a:xfrm>
          <a:off x="0" y="0"/>
          <a:ext cx="0" cy="0"/>
          <a:chOff x="0" y="0"/>
          <a:chExt cx="0" cy="0"/>
        </a:xfrm>
      </p:grpSpPr>
      <p:pic>
        <p:nvPicPr>
          <p:cNvPr id="5" name="Picture 4" descr="A mountain with clouds and text&#10;&#10;Description automatically generated">
            <a:extLst>
              <a:ext uri="{FF2B5EF4-FFF2-40B4-BE49-F238E27FC236}">
                <a16:creationId xmlns:a16="http://schemas.microsoft.com/office/drawing/2014/main" id="{7AB4160A-C43E-AEA9-C6CC-F45028A9E289}"/>
              </a:ext>
            </a:extLst>
          </p:cNvPr>
          <p:cNvPicPr>
            <a:picLocks noChangeAspect="1"/>
          </p:cNvPicPr>
          <p:nvPr/>
        </p:nvPicPr>
        <p:blipFill>
          <a:blip r:embed="rId2"/>
          <a:stretch>
            <a:fillRect/>
          </a:stretch>
        </p:blipFill>
        <p:spPr>
          <a:xfrm>
            <a:off x="0" y="0"/>
            <a:ext cx="12192000" cy="6858000"/>
          </a:xfrm>
          <a:prstGeom prst="rect">
            <a:avLst/>
          </a:prstGeom>
        </p:spPr>
      </p:pic>
      <p:pic>
        <p:nvPicPr>
          <p:cNvPr id="7" name="Picture 6" descr="A qr code on a white background&#10;&#10;Description automatically generated">
            <a:extLst>
              <a:ext uri="{FF2B5EF4-FFF2-40B4-BE49-F238E27FC236}">
                <a16:creationId xmlns:a16="http://schemas.microsoft.com/office/drawing/2014/main" id="{695D1B52-8F3F-678A-92F2-768232A042F1}"/>
              </a:ext>
            </a:extLst>
          </p:cNvPr>
          <p:cNvPicPr>
            <a:picLocks noChangeAspect="1"/>
          </p:cNvPicPr>
          <p:nvPr/>
        </p:nvPicPr>
        <p:blipFill>
          <a:blip r:embed="rId3"/>
          <a:stretch>
            <a:fillRect/>
          </a:stretch>
        </p:blipFill>
        <p:spPr>
          <a:xfrm>
            <a:off x="10128076" y="4794076"/>
            <a:ext cx="2063924" cy="2063924"/>
          </a:xfrm>
          <a:prstGeom prst="rect">
            <a:avLst/>
          </a:prstGeom>
        </p:spPr>
      </p:pic>
      <p:sp>
        <p:nvSpPr>
          <p:cNvPr id="2" name="TextBox 1">
            <a:extLst>
              <a:ext uri="{FF2B5EF4-FFF2-40B4-BE49-F238E27FC236}">
                <a16:creationId xmlns:a16="http://schemas.microsoft.com/office/drawing/2014/main" id="{1E5185EF-7042-75C8-33AC-08767824DE19}"/>
              </a:ext>
            </a:extLst>
          </p:cNvPr>
          <p:cNvSpPr txBox="1"/>
          <p:nvPr/>
        </p:nvSpPr>
        <p:spPr>
          <a:xfrm>
            <a:off x="0" y="5192486"/>
            <a:ext cx="10224655" cy="1508105"/>
          </a:xfrm>
          <a:prstGeom prst="rect">
            <a:avLst/>
          </a:prstGeom>
          <a:noFill/>
        </p:spPr>
        <p:txBody>
          <a:bodyPr wrap="square" rtlCol="0">
            <a:spAutoFit/>
          </a:bodyPr>
          <a:lstStyle/>
          <a:p>
            <a:pPr algn="ctr"/>
            <a:r>
              <a:rPr lang="en-US" sz="4400" b="1" dirty="0">
                <a:effectLst>
                  <a:outerShdw blurRad="50800" dist="38100" dir="2700000" algn="tl" rotWithShape="0">
                    <a:prstClr val="black">
                      <a:alpha val="40000"/>
                    </a:prstClr>
                  </a:outerShdw>
                </a:effectLst>
                <a:latin typeface="Century Gothic" panose="020B0502020202020204" pitchFamily="34" charset="0"/>
              </a:rPr>
              <a:t>TURNING THE WORLD UPSIDE DOWN</a:t>
            </a:r>
          </a:p>
          <a:p>
            <a:pPr algn="ctr"/>
            <a:r>
              <a:rPr lang="en-US" sz="4800" b="1" dirty="0">
                <a:effectLst>
                  <a:outerShdw blurRad="50800" dist="38100" dir="2700000" algn="tl" rotWithShape="0">
                    <a:prstClr val="black">
                      <a:alpha val="40000"/>
                    </a:prstClr>
                  </a:outerShdw>
                </a:effectLst>
                <a:latin typeface="Century Gothic" panose="020B0502020202020204" pitchFamily="34" charset="0"/>
              </a:rPr>
              <a:t>ACTS 17</a:t>
            </a:r>
          </a:p>
        </p:txBody>
      </p:sp>
    </p:spTree>
    <p:extLst>
      <p:ext uri="{BB962C8B-B14F-4D97-AF65-F5344CB8AC3E}">
        <p14:creationId xmlns:p14="http://schemas.microsoft.com/office/powerpoint/2010/main" val="4046317216"/>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ountain range with clouds&#10;&#10;Description automatically generated">
            <a:extLst>
              <a:ext uri="{FF2B5EF4-FFF2-40B4-BE49-F238E27FC236}">
                <a16:creationId xmlns:a16="http://schemas.microsoft.com/office/drawing/2014/main" id="{EEA50E6E-A01F-64E4-9373-486028C6E716}"/>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BC632A16-B992-5C42-63B5-A31F6B02891E}"/>
              </a:ext>
            </a:extLst>
          </p:cNvPr>
          <p:cNvSpPr txBox="1"/>
          <p:nvPr/>
        </p:nvSpPr>
        <p:spPr>
          <a:xfrm>
            <a:off x="340290" y="1542237"/>
            <a:ext cx="11511419" cy="2554545"/>
          </a:xfrm>
          <a:prstGeom prst="rect">
            <a:avLst/>
          </a:prstGeom>
          <a:noFill/>
        </p:spPr>
        <p:txBody>
          <a:bodyPr wrap="square" rtlCol="0">
            <a:spAutoFit/>
          </a:bodyPr>
          <a:lstStyle/>
          <a:p>
            <a:r>
              <a:rPr lang="en-US" sz="3200" dirty="0">
                <a:effectLst>
                  <a:outerShdw blurRad="50800" dist="38100" dir="2700000" algn="tl" rotWithShape="0">
                    <a:prstClr val="black">
                      <a:alpha val="40000"/>
                    </a:prstClr>
                  </a:outerShdw>
                </a:effectLst>
                <a:latin typeface="Century Gothic" panose="020B0502020202020204" pitchFamily="34" charset="0"/>
              </a:rPr>
              <a:t>“And in the days of those kings the God of heaven will set up a kingdom that shall never be destroyed, nor shall the kingdom be left to another people. It shall break in pieces all these kingdoms and bring them to an end, and it shall stand forever,” (Daniel 2:44, ESV) </a:t>
            </a:r>
          </a:p>
        </p:txBody>
      </p:sp>
    </p:spTree>
    <p:extLst>
      <p:ext uri="{BB962C8B-B14F-4D97-AF65-F5344CB8AC3E}">
        <p14:creationId xmlns:p14="http://schemas.microsoft.com/office/powerpoint/2010/main" val="776804621"/>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ountain range with clouds&#10;&#10;Description automatically generated">
            <a:extLst>
              <a:ext uri="{FF2B5EF4-FFF2-40B4-BE49-F238E27FC236}">
                <a16:creationId xmlns:a16="http://schemas.microsoft.com/office/drawing/2014/main" id="{EEA50E6E-A01F-64E4-9373-486028C6E716}"/>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BC632A16-B992-5C42-63B5-A31F6B02891E}"/>
              </a:ext>
            </a:extLst>
          </p:cNvPr>
          <p:cNvSpPr txBox="1"/>
          <p:nvPr/>
        </p:nvSpPr>
        <p:spPr>
          <a:xfrm>
            <a:off x="340290" y="1025046"/>
            <a:ext cx="11511419" cy="3046988"/>
          </a:xfrm>
          <a:prstGeom prst="rect">
            <a:avLst/>
          </a:prstGeom>
          <a:noFill/>
        </p:spPr>
        <p:txBody>
          <a:bodyPr wrap="square" rtlCol="0">
            <a:spAutoFit/>
          </a:bodyPr>
          <a:lstStyle/>
          <a:p>
            <a:r>
              <a:rPr lang="en-US" sz="3200" dirty="0">
                <a:effectLst>
                  <a:outerShdw blurRad="50800" dist="38100" dir="2700000" algn="tl" rotWithShape="0">
                    <a:prstClr val="black">
                      <a:alpha val="40000"/>
                    </a:prstClr>
                  </a:outerShdw>
                </a:effectLst>
                <a:latin typeface="Century Gothic" panose="020B0502020202020204" pitchFamily="34" charset="0"/>
              </a:rPr>
              <a:t>Psalm 2:1–3 (ESV) </a:t>
            </a:r>
          </a:p>
          <a:p>
            <a:r>
              <a:rPr lang="en-US" sz="3200" u="none" strike="noStrike" baseline="30000" dirty="0">
                <a:effectLst>
                  <a:outerShdw blurRad="50800" dist="38100" dir="2700000" algn="tl" rotWithShape="0">
                    <a:prstClr val="black">
                      <a:alpha val="40000"/>
                    </a:prstClr>
                  </a:outerShdw>
                </a:effectLst>
                <a:latin typeface="Century Gothic" panose="020B0502020202020204" pitchFamily="34" charset="0"/>
              </a:rPr>
              <a:t>1</a:t>
            </a:r>
            <a:r>
              <a:rPr lang="en-US" sz="3200" u="none" strike="noStrike" dirty="0">
                <a:effectLst>
                  <a:outerShdw blurRad="50800" dist="38100" dir="2700000" algn="tl" rotWithShape="0">
                    <a:prstClr val="black">
                      <a:alpha val="40000"/>
                    </a:prstClr>
                  </a:outerShdw>
                </a:effectLst>
                <a:latin typeface="Century Gothic" panose="020B0502020202020204" pitchFamily="34" charset="0"/>
              </a:rPr>
              <a:t> </a:t>
            </a:r>
            <a:r>
              <a:rPr lang="en-US" sz="3200" dirty="0">
                <a:effectLst>
                  <a:outerShdw blurRad="50800" dist="38100" dir="2700000" algn="tl" rotWithShape="0">
                    <a:prstClr val="black">
                      <a:alpha val="40000"/>
                    </a:prstClr>
                  </a:outerShdw>
                </a:effectLst>
                <a:latin typeface="Century Gothic" panose="020B0502020202020204" pitchFamily="34" charset="0"/>
              </a:rPr>
              <a:t>Why do the nations rage and the peoples plot in vain? </a:t>
            </a:r>
            <a:r>
              <a:rPr lang="en-US" sz="3200" u="none" strike="noStrike" baseline="30000" dirty="0">
                <a:effectLst>
                  <a:outerShdw blurRad="50800" dist="38100" dir="2700000" algn="tl" rotWithShape="0">
                    <a:prstClr val="black">
                      <a:alpha val="40000"/>
                    </a:prstClr>
                  </a:outerShdw>
                </a:effectLst>
                <a:latin typeface="Century Gothic" panose="020B0502020202020204" pitchFamily="34" charset="0"/>
              </a:rPr>
              <a:t>2</a:t>
            </a:r>
            <a:r>
              <a:rPr lang="en-US" sz="3200" u="none" strike="noStrike" dirty="0">
                <a:effectLst>
                  <a:outerShdw blurRad="50800" dist="38100" dir="2700000" algn="tl" rotWithShape="0">
                    <a:prstClr val="black">
                      <a:alpha val="40000"/>
                    </a:prstClr>
                  </a:outerShdw>
                </a:effectLst>
                <a:latin typeface="Century Gothic" panose="020B0502020202020204" pitchFamily="34" charset="0"/>
              </a:rPr>
              <a:t> </a:t>
            </a:r>
            <a:r>
              <a:rPr lang="en-US" sz="3200" dirty="0">
                <a:effectLst>
                  <a:outerShdw blurRad="50800" dist="38100" dir="2700000" algn="tl" rotWithShape="0">
                    <a:prstClr val="black">
                      <a:alpha val="40000"/>
                    </a:prstClr>
                  </a:outerShdw>
                </a:effectLst>
                <a:latin typeface="Century Gothic" panose="020B0502020202020204" pitchFamily="34" charset="0"/>
              </a:rPr>
              <a:t>The kings of the earth set themselves, and the rulers take counsel together, against the </a:t>
            </a:r>
            <a:r>
              <a:rPr lang="en-US" sz="3200" cap="small" dirty="0">
                <a:effectLst>
                  <a:outerShdw blurRad="50800" dist="38100" dir="2700000" algn="tl" rotWithShape="0">
                    <a:prstClr val="black">
                      <a:alpha val="40000"/>
                    </a:prstClr>
                  </a:outerShdw>
                </a:effectLst>
                <a:latin typeface="Century Gothic" panose="020B0502020202020204" pitchFamily="34" charset="0"/>
              </a:rPr>
              <a:t>Lord</a:t>
            </a:r>
            <a:r>
              <a:rPr lang="en-US" sz="3200" dirty="0">
                <a:effectLst>
                  <a:outerShdw blurRad="50800" dist="38100" dir="2700000" algn="tl" rotWithShape="0">
                    <a:prstClr val="black">
                      <a:alpha val="40000"/>
                    </a:prstClr>
                  </a:outerShdw>
                </a:effectLst>
                <a:latin typeface="Century Gothic" panose="020B0502020202020204" pitchFamily="34" charset="0"/>
              </a:rPr>
              <a:t> and against his Anointed, saying, </a:t>
            </a:r>
            <a:r>
              <a:rPr lang="en-US" sz="3200" u="none" strike="noStrike" baseline="30000" dirty="0">
                <a:effectLst>
                  <a:outerShdw blurRad="50800" dist="38100" dir="2700000" algn="tl" rotWithShape="0">
                    <a:prstClr val="black">
                      <a:alpha val="40000"/>
                    </a:prstClr>
                  </a:outerShdw>
                </a:effectLst>
                <a:latin typeface="Century Gothic" panose="020B0502020202020204" pitchFamily="34" charset="0"/>
              </a:rPr>
              <a:t>3</a:t>
            </a:r>
            <a:r>
              <a:rPr lang="en-US" sz="3200" u="none" strike="noStrike" dirty="0">
                <a:effectLst>
                  <a:outerShdw blurRad="50800" dist="38100" dir="2700000" algn="tl" rotWithShape="0">
                    <a:prstClr val="black">
                      <a:alpha val="40000"/>
                    </a:prstClr>
                  </a:outerShdw>
                </a:effectLst>
                <a:latin typeface="Century Gothic" panose="020B0502020202020204" pitchFamily="34" charset="0"/>
              </a:rPr>
              <a:t> </a:t>
            </a:r>
            <a:r>
              <a:rPr lang="en-US" sz="3200" dirty="0">
                <a:effectLst>
                  <a:outerShdw blurRad="50800" dist="38100" dir="2700000" algn="tl" rotWithShape="0">
                    <a:prstClr val="black">
                      <a:alpha val="40000"/>
                    </a:prstClr>
                  </a:outerShdw>
                </a:effectLst>
                <a:latin typeface="Century Gothic" panose="020B0502020202020204" pitchFamily="34" charset="0"/>
              </a:rPr>
              <a:t>“Let us burst their bonds apart and cast away their cords from us.” </a:t>
            </a:r>
          </a:p>
        </p:txBody>
      </p:sp>
    </p:spTree>
    <p:extLst>
      <p:ext uri="{BB962C8B-B14F-4D97-AF65-F5344CB8AC3E}">
        <p14:creationId xmlns:p14="http://schemas.microsoft.com/office/powerpoint/2010/main" val="151544489"/>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1E5517BA-E3F9-12FC-9839-1D580831A655}"/>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3201069033"/>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48F00-FDDC-2E64-0B86-4AD213AA148D}"/>
            </a:ext>
          </a:extLst>
        </p:cNvPr>
        <p:cNvGrpSpPr/>
        <p:nvPr/>
      </p:nvGrpSpPr>
      <p:grpSpPr>
        <a:xfrm>
          <a:off x="0" y="0"/>
          <a:ext cx="0" cy="0"/>
          <a:chOff x="0" y="0"/>
          <a:chExt cx="0" cy="0"/>
        </a:xfrm>
      </p:grpSpPr>
      <p:pic>
        <p:nvPicPr>
          <p:cNvPr id="3" name="Picture 2" descr="A mountain range with clouds&#10;&#10;Description automatically generated">
            <a:extLst>
              <a:ext uri="{FF2B5EF4-FFF2-40B4-BE49-F238E27FC236}">
                <a16:creationId xmlns:a16="http://schemas.microsoft.com/office/drawing/2014/main" id="{D647E351-1B93-4882-8936-2035CD5EFAEA}"/>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1654EC5B-733C-93F0-6104-D781E051CEB2}"/>
              </a:ext>
            </a:extLst>
          </p:cNvPr>
          <p:cNvSpPr txBox="1"/>
          <p:nvPr/>
        </p:nvSpPr>
        <p:spPr>
          <a:xfrm>
            <a:off x="340290" y="375383"/>
            <a:ext cx="11511419" cy="4524315"/>
          </a:xfrm>
          <a:prstGeom prst="rect">
            <a:avLst/>
          </a:prstGeom>
          <a:noFill/>
        </p:spPr>
        <p:txBody>
          <a:bodyPr wrap="square" rtlCol="0">
            <a:spAutoFit/>
          </a:bodyPr>
          <a:lstStyle/>
          <a:p>
            <a:r>
              <a:rPr lang="en-US" sz="3200" dirty="0">
                <a:effectLst>
                  <a:outerShdw blurRad="50800" dist="38100" dir="2700000" algn="tl" rotWithShape="0">
                    <a:prstClr val="black">
                      <a:alpha val="40000"/>
                    </a:prstClr>
                  </a:outerShdw>
                </a:effectLst>
                <a:latin typeface="Century Gothic" panose="020B0502020202020204" pitchFamily="34" charset="0"/>
              </a:rPr>
              <a:t>Acts 17:2–4 (ESV) </a:t>
            </a:r>
          </a:p>
          <a:p>
            <a:r>
              <a:rPr lang="en-US" sz="3200" baseline="30000" dirty="0">
                <a:effectLst>
                  <a:outerShdw blurRad="50800" dist="38100" dir="2700000" algn="tl" rotWithShape="0">
                    <a:prstClr val="black">
                      <a:alpha val="40000"/>
                    </a:prstClr>
                  </a:outerShdw>
                </a:effectLst>
                <a:latin typeface="Century Gothic" panose="020B0502020202020204" pitchFamily="34" charset="0"/>
              </a:rPr>
              <a:t>2</a:t>
            </a:r>
            <a:r>
              <a:rPr lang="en-US" sz="3200" dirty="0">
                <a:effectLst>
                  <a:outerShdw blurRad="50800" dist="38100" dir="2700000" algn="tl" rotWithShape="0">
                    <a:prstClr val="black">
                      <a:alpha val="40000"/>
                    </a:prstClr>
                  </a:outerShdw>
                </a:effectLst>
                <a:latin typeface="Century Gothic" panose="020B0502020202020204" pitchFamily="34" charset="0"/>
              </a:rPr>
              <a:t> And Paul went in, as was his custom, and on three Sabbath days he reasoned with them from the Scriptures, </a:t>
            </a:r>
            <a:r>
              <a:rPr lang="en-US" sz="3200" baseline="30000" dirty="0">
                <a:effectLst>
                  <a:outerShdw blurRad="50800" dist="38100" dir="2700000" algn="tl" rotWithShape="0">
                    <a:prstClr val="black">
                      <a:alpha val="40000"/>
                    </a:prstClr>
                  </a:outerShdw>
                </a:effectLst>
                <a:latin typeface="Century Gothic" panose="020B0502020202020204" pitchFamily="34" charset="0"/>
              </a:rPr>
              <a:t>3</a:t>
            </a:r>
            <a:r>
              <a:rPr lang="en-US" sz="3200" dirty="0">
                <a:effectLst>
                  <a:outerShdw blurRad="50800" dist="38100" dir="2700000" algn="tl" rotWithShape="0">
                    <a:prstClr val="black">
                      <a:alpha val="40000"/>
                    </a:prstClr>
                  </a:outerShdw>
                </a:effectLst>
                <a:latin typeface="Century Gothic" panose="020B0502020202020204" pitchFamily="34" charset="0"/>
              </a:rPr>
              <a:t> explaining and proving that it was necessary for the Christ to suffer and to rise from the dead, and saying, “This Jesus, whom I proclaim to you, is the Christ.” </a:t>
            </a:r>
            <a:r>
              <a:rPr lang="en-US" sz="3200" baseline="30000" dirty="0">
                <a:effectLst>
                  <a:outerShdw blurRad="50800" dist="38100" dir="2700000" algn="tl" rotWithShape="0">
                    <a:prstClr val="black">
                      <a:alpha val="40000"/>
                    </a:prstClr>
                  </a:outerShdw>
                </a:effectLst>
                <a:latin typeface="Century Gothic" panose="020B0502020202020204" pitchFamily="34" charset="0"/>
              </a:rPr>
              <a:t>4</a:t>
            </a:r>
            <a:r>
              <a:rPr lang="en-US" sz="3200" dirty="0">
                <a:effectLst>
                  <a:outerShdw blurRad="50800" dist="38100" dir="2700000" algn="tl" rotWithShape="0">
                    <a:prstClr val="black">
                      <a:alpha val="40000"/>
                    </a:prstClr>
                  </a:outerShdw>
                </a:effectLst>
                <a:latin typeface="Century Gothic" panose="020B0502020202020204" pitchFamily="34" charset="0"/>
              </a:rPr>
              <a:t> And some of them were persuaded and joined Paul and Silas, as did a great many of the devout Greeks and not a few of the leading women. </a:t>
            </a:r>
          </a:p>
        </p:txBody>
      </p:sp>
    </p:spTree>
    <p:extLst>
      <p:ext uri="{BB962C8B-B14F-4D97-AF65-F5344CB8AC3E}">
        <p14:creationId xmlns:p14="http://schemas.microsoft.com/office/powerpoint/2010/main" val="564332624"/>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260389B-137E-F2D6-DBC2-9CBFFE0B4BD4}"/>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C731AD30-6F59-0919-19A6-62A2FFFA0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C2822C98-FE02-DD76-DE58-66EAD5007D69}"/>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241591474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D9253-4F0D-02DA-D2A0-C16A6A6BB507}"/>
            </a:ext>
          </a:extLst>
        </p:cNvPr>
        <p:cNvGrpSpPr/>
        <p:nvPr/>
      </p:nvGrpSpPr>
      <p:grpSpPr>
        <a:xfrm>
          <a:off x="0" y="0"/>
          <a:ext cx="0" cy="0"/>
          <a:chOff x="0" y="0"/>
          <a:chExt cx="0" cy="0"/>
        </a:xfrm>
      </p:grpSpPr>
      <p:pic>
        <p:nvPicPr>
          <p:cNvPr id="3" name="Picture 2" descr="A mountain range with clouds&#10;&#10;Description automatically generated">
            <a:extLst>
              <a:ext uri="{FF2B5EF4-FFF2-40B4-BE49-F238E27FC236}">
                <a16:creationId xmlns:a16="http://schemas.microsoft.com/office/drawing/2014/main" id="{211BA04D-4566-E802-2667-F7E40352F03B}"/>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14895E76-11E8-2B31-BC0B-6CD8C6C39027}"/>
              </a:ext>
            </a:extLst>
          </p:cNvPr>
          <p:cNvSpPr txBox="1"/>
          <p:nvPr/>
        </p:nvSpPr>
        <p:spPr>
          <a:xfrm>
            <a:off x="340290" y="1366897"/>
            <a:ext cx="11511419" cy="2062103"/>
          </a:xfrm>
          <a:prstGeom prst="rect">
            <a:avLst/>
          </a:prstGeom>
          <a:noFill/>
        </p:spPr>
        <p:txBody>
          <a:bodyPr wrap="square" rtlCol="0">
            <a:spAutoFit/>
          </a:bodyPr>
          <a:lstStyle/>
          <a:p>
            <a:r>
              <a:rPr lang="en-US" sz="3200" dirty="0">
                <a:effectLst>
                  <a:outerShdw blurRad="50800" dist="38100" dir="2700000" algn="tl" rotWithShape="0">
                    <a:prstClr val="black">
                      <a:alpha val="40000"/>
                    </a:prstClr>
                  </a:outerShdw>
                </a:effectLst>
                <a:latin typeface="Century Gothic" panose="020B0502020202020204" pitchFamily="34" charset="0"/>
              </a:rPr>
              <a:t>“Now these Jews were more noble than those in Thessalonica; they received the word with all eagerness, examining the Scriptures daily to see if these things were so.” (Acts 17:11, ESV) </a:t>
            </a:r>
          </a:p>
        </p:txBody>
      </p:sp>
    </p:spTree>
    <p:extLst>
      <p:ext uri="{BB962C8B-B14F-4D97-AF65-F5344CB8AC3E}">
        <p14:creationId xmlns:p14="http://schemas.microsoft.com/office/powerpoint/2010/main" val="1941587869"/>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0089998-1E66-52D1-C627-D15ED48255C1}"/>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7D133110-6129-6F36-1122-2FDBB5DD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66AEEA4F-923F-4967-3663-A27EFB60C29E}"/>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2007453562"/>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15100A8-803F-C610-8B1C-258FA666CE55}"/>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07E10F8F-CAC6-9AAA-0C4D-A5D026063965}"/>
              </a:ext>
            </a:extLst>
          </p:cNvPr>
          <p:cNvPicPr>
            <a:picLocks noChangeAspect="1"/>
          </p:cNvPicPr>
          <p:nvPr/>
        </p:nvPicPr>
        <p:blipFill rotWithShape="1">
          <a:blip r:embed="rId2"/>
          <a:srcRect t="13554" b="2192"/>
          <a:stretch/>
        </p:blipFill>
        <p:spPr>
          <a:xfrm>
            <a:off x="20" y="1282"/>
            <a:ext cx="12191980" cy="6856718"/>
          </a:xfrm>
          <a:prstGeom prst="rect">
            <a:avLst/>
          </a:prstGeom>
        </p:spPr>
      </p:pic>
    </p:spTree>
    <p:extLst>
      <p:ext uri="{BB962C8B-B14F-4D97-AF65-F5344CB8AC3E}">
        <p14:creationId xmlns:p14="http://schemas.microsoft.com/office/powerpoint/2010/main" val="2323847478"/>
      </p:ext>
    </p:extLst>
  </p:cSld>
  <p:clrMapOvr>
    <a:masterClrMapping/>
  </p:clrMapOvr>
  <p:transition spd="slow">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2013 - 2022 Theme</Template>
  <TotalTime>991</TotalTime>
  <Words>269</Words>
  <Application>Microsoft Macintosh PowerPoint</Application>
  <PresentationFormat>Widescreen</PresentationFormat>
  <Paragraphs>10</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 Light</vt:lpstr>
      <vt:lpstr>Arial</vt:lpstr>
      <vt:lpstr>Century Gothic</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Creel</dc:creator>
  <cp:lastModifiedBy>Joshua Creel</cp:lastModifiedBy>
  <cp:revision>16</cp:revision>
  <dcterms:created xsi:type="dcterms:W3CDTF">2023-12-01T15:45:09Z</dcterms:created>
  <dcterms:modified xsi:type="dcterms:W3CDTF">2024-01-25T19:21:38Z</dcterms:modified>
</cp:coreProperties>
</file>